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85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4" r:id="rId17"/>
    <p:sldId id="284" r:id="rId18"/>
    <p:sldId id="286" r:id="rId19"/>
    <p:sldId id="287" r:id="rId20"/>
    <p:sldId id="276" r:id="rId21"/>
    <p:sldId id="282" r:id="rId22"/>
    <p:sldId id="288" r:id="rId2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167" autoAdjust="0"/>
  </p:normalViewPr>
  <p:slideViewPr>
    <p:cSldViewPr>
      <p:cViewPr>
        <p:scale>
          <a:sx n="66" d="100"/>
          <a:sy n="66" d="100"/>
        </p:scale>
        <p:origin x="-12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title>
      <c:layout/>
      <c:txPr>
        <a:bodyPr/>
        <a:lstStyle/>
        <a:p>
          <a:pPr>
            <a:defRPr baseline="0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Types of burn injuries</c:v>
                </c:pt>
              </c:strCache>
            </c:strRef>
          </c:tx>
          <c:cat>
            <c:strRef>
              <c:f>Tabelle1!$A$2:$A$6</c:f>
              <c:strCache>
                <c:ptCount val="5"/>
                <c:pt idx="0">
                  <c:v>Flame burns: 9 (14.8 %)</c:v>
                </c:pt>
                <c:pt idx="1">
                  <c:v>Scalds: 41 (67.2 %)</c:v>
                </c:pt>
                <c:pt idx="2">
                  <c:v>Electrical burns: 5 (8.2 %) </c:v>
                </c:pt>
                <c:pt idx="3">
                  <c:v>Contact burns: 2 (3.3 %)</c:v>
                </c:pt>
                <c:pt idx="4">
                  <c:v>Blast injuries: 4 (6.5 %)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9</c:v>
                </c:pt>
                <c:pt idx="1">
                  <c:v>41</c:v>
                </c:pt>
                <c:pt idx="2">
                  <c:v>5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653307763375236"/>
          <c:y val="0.19374803149606387"/>
          <c:w val="0.43146605548968503"/>
          <c:h val="0.67926968503937124"/>
        </c:manualLayout>
      </c:layout>
      <c:txPr>
        <a:bodyPr/>
        <a:lstStyle/>
        <a:p>
          <a:pPr>
            <a:defRPr sz="2000" b="1" i="0" baseline="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Age 0-11 months</c:v>
                </c:pt>
              </c:strCache>
            </c:strRef>
          </c:tx>
          <c:cat>
            <c:strRef>
              <c:f>Tabelle1!$A$2:$A$6</c:f>
              <c:strCache>
                <c:ptCount val="5"/>
                <c:pt idx="0">
                  <c:v>Flame</c:v>
                </c:pt>
                <c:pt idx="1">
                  <c:v>Scalds</c:v>
                </c:pt>
                <c:pt idx="2">
                  <c:v>Electric</c:v>
                </c:pt>
                <c:pt idx="3">
                  <c:v>Contact</c:v>
                </c:pt>
                <c:pt idx="4">
                  <c:v>Blast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2</c:v>
                </c:pt>
                <c:pt idx="1">
                  <c:v>10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Age 1-3 years</c:v>
                </c:pt>
              </c:strCache>
            </c:strRef>
          </c:tx>
          <c:cat>
            <c:strRef>
              <c:f>Tabelle1!$A$2:$A$6</c:f>
              <c:strCache>
                <c:ptCount val="5"/>
                <c:pt idx="0">
                  <c:v>Flame</c:v>
                </c:pt>
                <c:pt idx="1">
                  <c:v>Scald</c:v>
                </c:pt>
                <c:pt idx="2">
                  <c:v>Electric</c:v>
                </c:pt>
                <c:pt idx="3">
                  <c:v>Contact</c:v>
                </c:pt>
                <c:pt idx="4">
                  <c:v>Blast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2</c:v>
                </c:pt>
                <c:pt idx="1">
                  <c:v>25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style val="10"/>
  <c:chart>
    <c:autoTitleDeleted val="1"/>
    <c:view3D>
      <c:hPercent val="65"/>
      <c:depthPercent val="100"/>
      <c:rAngAx val="1"/>
    </c:view3D>
    <c:plotArea>
      <c:layout>
        <c:manualLayout>
          <c:layoutTarget val="inner"/>
          <c:xMode val="edge"/>
          <c:yMode val="edge"/>
          <c:x val="0.13408521303258145"/>
          <c:y val="6.7632850241546097E-2"/>
          <c:w val="0.63408521303258503"/>
          <c:h val="0.6449275362318877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Patients (n=64)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&lt;1</c:v>
                </c:pt>
                <c:pt idx="1">
                  <c:v>1 - 3</c:v>
                </c:pt>
                <c:pt idx="2">
                  <c:v>4 - 6</c:v>
                </c:pt>
                <c:pt idx="3">
                  <c:v>7 - 9</c:v>
                </c:pt>
                <c:pt idx="4">
                  <c:v>10 - 12</c:v>
                </c:pt>
                <c:pt idx="5">
                  <c:v>13 - 16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15</c:v>
                </c:pt>
                <c:pt idx="1">
                  <c:v>30</c:v>
                </c:pt>
                <c:pt idx="2">
                  <c:v>5</c:v>
                </c:pt>
                <c:pt idx="3">
                  <c:v>7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gapDepth val="0"/>
        <c:shape val="box"/>
        <c:axId val="81926400"/>
        <c:axId val="81936768"/>
        <c:axId val="0"/>
      </c:bar3DChart>
      <c:catAx>
        <c:axId val="81926400"/>
        <c:scaling>
          <c:orientation val="minMax"/>
        </c:scaling>
        <c:axPos val="b"/>
        <c:numFmt formatCode="@" sourceLinked="0"/>
        <c:tickLblPos val="low"/>
        <c:txPr>
          <a:bodyPr rot="-2700000" vert="horz"/>
          <a:lstStyle/>
          <a:p>
            <a:pPr>
              <a:defRPr sz="2000" b="1"/>
            </a:pPr>
            <a:endParaRPr lang="en-US"/>
          </a:p>
        </c:txPr>
        <c:crossAx val="81936768"/>
        <c:crosses val="autoZero"/>
        <c:auto val="1"/>
        <c:lblAlgn val="ctr"/>
        <c:lblOffset val="100"/>
        <c:tickLblSkip val="1"/>
        <c:tickMarkSkip val="1"/>
      </c:catAx>
      <c:valAx>
        <c:axId val="81936768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2000" b="1"/>
            </a:pPr>
            <a:endParaRPr lang="en-US"/>
          </a:p>
        </c:txPr>
        <c:crossAx val="81926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95488721804562"/>
          <c:y val="0.40096618357488101"/>
          <c:w val="0.21303258145363421"/>
          <c:h val="0.19806763285024212"/>
        </c:manualLayout>
      </c:layout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chart>
    <c:autoTitleDeleted val="1"/>
    <c:plotArea>
      <c:layout>
        <c:manualLayout>
          <c:layoutTarget val="inner"/>
          <c:xMode val="edge"/>
          <c:yMode val="edge"/>
          <c:x val="0.18048128342246103"/>
          <c:y val="7.5555555555555556E-2"/>
          <c:w val="0.61096256684491956"/>
          <c:h val="0.63555555555555565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Scald</c:v>
                </c:pt>
              </c:strCache>
            </c:strRef>
          </c:tx>
          <c:spPr>
            <a:solidFill>
              <a:schemeClr val="accent2"/>
            </a:solidFill>
            <a:ln w="13583">
              <a:noFill/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&lt;1</c:v>
                </c:pt>
                <c:pt idx="1">
                  <c:v>1 to 3</c:v>
                </c:pt>
                <c:pt idx="2">
                  <c:v>4 to 6</c:v>
                </c:pt>
                <c:pt idx="3">
                  <c:v>7 to 9</c:v>
                </c:pt>
                <c:pt idx="4">
                  <c:v>10 to 12</c:v>
                </c:pt>
                <c:pt idx="5">
                  <c:v>13 to 16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10</c:v>
                </c:pt>
                <c:pt idx="1">
                  <c:v>25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Flame</c:v>
                </c:pt>
              </c:strCache>
            </c:strRef>
          </c:tx>
          <c:spPr>
            <a:solidFill>
              <a:schemeClr val="accent6"/>
            </a:solidFill>
            <a:ln w="13583">
              <a:noFill/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&lt;1</c:v>
                </c:pt>
                <c:pt idx="1">
                  <c:v>1 to 3</c:v>
                </c:pt>
                <c:pt idx="2">
                  <c:v>4 to 6</c:v>
                </c:pt>
                <c:pt idx="3">
                  <c:v>7 to 9</c:v>
                </c:pt>
                <c:pt idx="4">
                  <c:v>10 to 12</c:v>
                </c:pt>
                <c:pt idx="5">
                  <c:v>13 to 16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Electric</c:v>
                </c:pt>
              </c:strCache>
            </c:strRef>
          </c:tx>
          <c:spPr>
            <a:solidFill>
              <a:schemeClr val="accent1"/>
            </a:solidFill>
            <a:ln w="13583">
              <a:noFill/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&lt;1</c:v>
                </c:pt>
                <c:pt idx="1">
                  <c:v>1 to 3</c:v>
                </c:pt>
                <c:pt idx="2">
                  <c:v>4 to 6</c:v>
                </c:pt>
                <c:pt idx="3">
                  <c:v>7 to 9</c:v>
                </c:pt>
                <c:pt idx="4">
                  <c:v>10 to 12</c:v>
                </c:pt>
                <c:pt idx="5">
                  <c:v>13 to 16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Contact</c:v>
                </c:pt>
              </c:strCache>
            </c:strRef>
          </c:tx>
          <c:spPr>
            <a:solidFill>
              <a:schemeClr val="accent3"/>
            </a:solidFill>
            <a:ln w="13583">
              <a:noFill/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&lt;1</c:v>
                </c:pt>
                <c:pt idx="1">
                  <c:v>1 to 3</c:v>
                </c:pt>
                <c:pt idx="2">
                  <c:v>4 to 6</c:v>
                </c:pt>
                <c:pt idx="3">
                  <c:v>7 to 9</c:v>
                </c:pt>
                <c:pt idx="4">
                  <c:v>10 to 12</c:v>
                </c:pt>
                <c:pt idx="5">
                  <c:v>13 to 16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Blast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 w="13583">
              <a:noFill/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&lt;1</c:v>
                </c:pt>
                <c:pt idx="1">
                  <c:v>1 to 3</c:v>
                </c:pt>
                <c:pt idx="2">
                  <c:v>4 to 6</c:v>
                </c:pt>
                <c:pt idx="3">
                  <c:v>7 to 9</c:v>
                </c:pt>
                <c:pt idx="4">
                  <c:v>10 to 12</c:v>
                </c:pt>
                <c:pt idx="5">
                  <c:v>13 to 16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overlap val="100"/>
        <c:axId val="81939840"/>
        <c:axId val="81986688"/>
      </c:barChart>
      <c:catAx>
        <c:axId val="81939840"/>
        <c:scaling>
          <c:orientation val="minMax"/>
        </c:scaling>
        <c:axPos val="b"/>
        <c:numFmt formatCode="General" sourceLinked="1"/>
        <c:tickLblPos val="nextTo"/>
        <c:spPr>
          <a:ln w="339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213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86688"/>
        <c:crosses val="autoZero"/>
        <c:auto val="1"/>
        <c:lblAlgn val="ctr"/>
        <c:lblOffset val="0"/>
        <c:tickLblSkip val="1"/>
        <c:tickMarkSkip val="1"/>
      </c:catAx>
      <c:valAx>
        <c:axId val="81986688"/>
        <c:scaling>
          <c:orientation val="minMax"/>
        </c:scaling>
        <c:axPos val="l"/>
        <c:majorGridlines>
          <c:spPr>
            <a:ln w="3396">
              <a:solidFill>
                <a:schemeClr val="tx1"/>
              </a:solidFill>
              <a:prstDash val="solid"/>
            </a:ln>
          </c:spPr>
        </c:majorGridlines>
        <c:numFmt formatCode="0%" sourceLinked="1"/>
        <c:tickLblPos val="nextTo"/>
        <c:spPr>
          <a:ln w="33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3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39840"/>
        <c:crosses val="autoZero"/>
        <c:crossBetween val="between"/>
      </c:valAx>
      <c:spPr>
        <a:noFill/>
        <a:ln w="1358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0614973262032374"/>
          <c:y val="0.17555555555555555"/>
          <c:w val="0.18850267379679186"/>
          <c:h val="0.43555555555555558"/>
        </c:manualLayout>
      </c:layout>
      <c:spPr>
        <a:noFill/>
        <a:ln w="3396">
          <a:solidFill>
            <a:schemeClr val="tx1"/>
          </a:solidFill>
          <a:prstDash val="solid"/>
        </a:ln>
      </c:spPr>
      <c:txPr>
        <a:bodyPr/>
        <a:lstStyle/>
        <a:p>
          <a:pPr>
            <a:defRPr sz="196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86" b="1" i="0" u="none" strike="noStrike" baseline="0">
          <a:solidFill>
            <a:schemeClr val="tx1"/>
          </a:solidFill>
          <a:latin typeface="Garamond"/>
          <a:ea typeface="Garamond"/>
          <a:cs typeface="Garamond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style val="4"/>
  <c:chart>
    <c:autoTitleDeleted val="1"/>
    <c:plotArea>
      <c:layout>
        <c:manualLayout>
          <c:layoutTarget val="inner"/>
          <c:xMode val="edge"/>
          <c:yMode val="edge"/>
          <c:x val="9.6446700507614211E-2"/>
          <c:y val="7.8723404255319415E-2"/>
          <c:w val="0.64720812182741116"/>
          <c:h val="0.75319148936170366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Number of patients</c:v>
                </c:pt>
              </c:strCache>
            </c:strRef>
          </c:tx>
          <c:cat>
            <c:strRef>
              <c:f>Sheet1!$B$1:$M$1</c:f>
              <c:strCache>
                <c:ptCount val="12"/>
                <c:pt idx="0">
                  <c:v>J</c:v>
                </c:pt>
                <c:pt idx="1">
                  <c:v>F</c:v>
                </c:pt>
                <c:pt idx="2">
                  <c:v>M</c:v>
                </c:pt>
                <c:pt idx="3">
                  <c:v>A</c:v>
                </c:pt>
                <c:pt idx="4">
                  <c:v>M</c:v>
                </c:pt>
                <c:pt idx="5">
                  <c:v>J</c:v>
                </c:pt>
                <c:pt idx="6">
                  <c:v>J</c:v>
                </c:pt>
                <c:pt idx="7">
                  <c:v>A</c:v>
                </c:pt>
                <c:pt idx="8">
                  <c:v>S</c:v>
                </c:pt>
                <c:pt idx="9">
                  <c:v>O</c:v>
                </c:pt>
                <c:pt idx="10">
                  <c:v>N</c:v>
                </c:pt>
                <c:pt idx="11">
                  <c:v>D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15</c:v>
                </c:pt>
                <c:pt idx="4">
                  <c:v>19</c:v>
                </c:pt>
                <c:pt idx="5">
                  <c:v>19</c:v>
                </c:pt>
                <c:pt idx="6">
                  <c:v>14</c:v>
                </c:pt>
                <c:pt idx="7">
                  <c:v>23</c:v>
                </c:pt>
                <c:pt idx="8">
                  <c:v>32</c:v>
                </c:pt>
                <c:pt idx="9">
                  <c:v>16</c:v>
                </c:pt>
                <c:pt idx="10">
                  <c:v>7</c:v>
                </c:pt>
                <c:pt idx="11">
                  <c:v>3</c:v>
                </c:pt>
              </c:numCache>
            </c:numRef>
          </c:val>
        </c:ser>
        <c:axId val="82044032"/>
        <c:axId val="82045568"/>
      </c:barChart>
      <c:catAx>
        <c:axId val="8204403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2000" b="1"/>
            </a:pPr>
            <a:endParaRPr lang="en-US"/>
          </a:p>
        </c:txPr>
        <c:crossAx val="82045568"/>
        <c:crosses val="autoZero"/>
        <c:auto val="1"/>
        <c:lblAlgn val="ctr"/>
        <c:lblOffset val="100"/>
        <c:tickLblSkip val="1"/>
        <c:tickMarkSkip val="1"/>
      </c:catAx>
      <c:valAx>
        <c:axId val="82045568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2000" b="1"/>
            </a:pPr>
            <a:endParaRPr lang="en-US"/>
          </a:p>
        </c:txPr>
        <c:crossAx val="82044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61421319796962"/>
          <c:y val="0.37446808510638396"/>
          <c:w val="0.23730964467005075"/>
          <c:h val="0.16170212765957437"/>
        </c:manualLayout>
      </c:layout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ZA"/>
  <c:style val="14"/>
  <c:chart>
    <c:plotArea>
      <c:layout/>
      <c:barChart>
        <c:barDir val="col"/>
        <c:grouping val="percent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Not viewed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cat>
            <c:strRef>
              <c:f>Tabelle1!$A$2:$A$6</c:f>
              <c:strCache>
                <c:ptCount val="5"/>
                <c:pt idx="0">
                  <c:v>Orthopaedic</c:v>
                </c:pt>
                <c:pt idx="1">
                  <c:v>Surgical</c:v>
                </c:pt>
                <c:pt idx="2">
                  <c:v>Casualty register</c:v>
                </c:pt>
                <c:pt idx="3">
                  <c:v>Casualty admissions</c:v>
                </c:pt>
                <c:pt idx="4">
                  <c:v>Microfiche records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12</c:v>
                </c:pt>
                <c:pt idx="3">
                  <c:v>12</c:v>
                </c:pt>
                <c:pt idx="4">
                  <c:v>53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Records missing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Tabelle1!$A$2:$A$6</c:f>
              <c:strCache>
                <c:ptCount val="5"/>
                <c:pt idx="0">
                  <c:v>Orthopaedic</c:v>
                </c:pt>
                <c:pt idx="1">
                  <c:v>Surgical</c:v>
                </c:pt>
                <c:pt idx="2">
                  <c:v>Casualty register</c:v>
                </c:pt>
                <c:pt idx="3">
                  <c:v>Casualty admissions</c:v>
                </c:pt>
                <c:pt idx="4">
                  <c:v>Microfiche records</c:v>
                </c:pt>
              </c:strCache>
            </c:strRef>
          </c:cat>
          <c:val>
            <c:numRef>
              <c:f>Tabelle1!$C$2:$C$6</c:f>
              <c:numCache>
                <c:formatCode>General</c:formatCode>
                <c:ptCount val="5"/>
                <c:pt idx="0">
                  <c:v>14</c:v>
                </c:pt>
                <c:pt idx="1">
                  <c:v>30</c:v>
                </c:pt>
                <c:pt idx="2">
                  <c:v>15</c:v>
                </c:pt>
                <c:pt idx="3">
                  <c:v>12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Records available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cat>
            <c:strRef>
              <c:f>Tabelle1!$A$2:$A$6</c:f>
              <c:strCache>
                <c:ptCount val="5"/>
                <c:pt idx="0">
                  <c:v>Orthopaedic</c:v>
                </c:pt>
                <c:pt idx="1">
                  <c:v>Surgical</c:v>
                </c:pt>
                <c:pt idx="2">
                  <c:v>Casualty register</c:v>
                </c:pt>
                <c:pt idx="3">
                  <c:v>Casualty admissions</c:v>
                </c:pt>
                <c:pt idx="4">
                  <c:v>Microfiche records</c:v>
                </c:pt>
              </c:strCache>
            </c:strRef>
          </c:cat>
          <c:val>
            <c:numRef>
              <c:f>Tabelle1!$D$2:$D$6</c:f>
              <c:numCache>
                <c:formatCode>General</c:formatCode>
                <c:ptCount val="5"/>
                <c:pt idx="0">
                  <c:v>46</c:v>
                </c:pt>
                <c:pt idx="1">
                  <c:v>30</c:v>
                </c:pt>
                <c:pt idx="2">
                  <c:v>33</c:v>
                </c:pt>
                <c:pt idx="3">
                  <c:v>36</c:v>
                </c:pt>
                <c:pt idx="4">
                  <c:v>6</c:v>
                </c:pt>
              </c:numCache>
            </c:numRef>
          </c:val>
        </c:ser>
        <c:overlap val="100"/>
        <c:axId val="82170624"/>
        <c:axId val="82172160"/>
      </c:barChart>
      <c:catAx>
        <c:axId val="82170624"/>
        <c:scaling>
          <c:orientation val="minMax"/>
        </c:scaling>
        <c:axPos val="b"/>
        <c:tickLblPos val="nextTo"/>
        <c:crossAx val="82172160"/>
        <c:crosses val="autoZero"/>
        <c:auto val="1"/>
        <c:lblAlgn val="ctr"/>
        <c:lblOffset val="100"/>
      </c:catAx>
      <c:valAx>
        <c:axId val="82172160"/>
        <c:scaling>
          <c:orientation val="minMax"/>
        </c:scaling>
        <c:axPos val="l"/>
        <c:majorGridlines/>
        <c:numFmt formatCode="0%" sourceLinked="1"/>
        <c:tickLblPos val="nextTo"/>
        <c:crossAx val="82170624"/>
        <c:crosses val="autoZero"/>
        <c:crossBetween val="between"/>
      </c:valAx>
      <c:spPr>
        <a:ln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2A703-6A9F-4D72-ACFE-26C1FCDA4D93}" type="datetimeFigureOut">
              <a:rPr lang="en-US" smtClean="0"/>
              <a:pPr/>
              <a:t>12/8/2008</a:t>
            </a:fld>
            <a:endParaRPr lang="en-ZA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9B9C9-D852-4DDB-951A-BD98DD0266BA}" type="slidenum">
              <a:rPr lang="en-ZA" smtClean="0"/>
              <a:pPr/>
              <a:t>‹Nr.›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8FB75-EF04-44D5-8729-159586DF0807}" type="datetimeFigureOut">
              <a:rPr lang="en-US" smtClean="0"/>
              <a:pPr/>
              <a:t>12/8/2008</a:t>
            </a:fld>
            <a:endParaRPr lang="en-ZA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Z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982E3-2446-497E-BDE9-7A03D590B59B}" type="slidenum">
              <a:rPr lang="en-ZA" smtClean="0"/>
              <a:pPr/>
              <a:t>‹Nr.›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982E3-2446-497E-BDE9-7A03D590B59B}" type="slidenum">
              <a:rPr lang="en-ZA" smtClean="0"/>
              <a:pPr/>
              <a:t>12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F570-B378-44CC-A3FF-A99FE57FA881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705F-813E-472A-B1E6-A302B82E1B88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FBF1-222C-4077-A384-73BDBFD08B41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3C52-44E6-4B8D-BBA0-6A1C28FB0AA7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5A17B-5EE6-49F7-BE8B-1A37D3758C6C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6CC9D-3E08-42F0-A771-D9C6DF4AA23E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B743C-55F2-4AD8-ABF8-58DB49B669DC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E19A9-0C30-4F90-979F-AAD2E3FD7768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48AB2-5679-4EA1-A866-F9A5C8FF14E8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3211-081E-4769-A8B3-9D24266960FB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FEA1B40-8DF9-476C-BEC9-0C16063E4CCE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6EBF6F8-7333-4088-95DE-92F876A36BD4}" type="datetime1">
              <a:rPr lang="en-US" smtClean="0"/>
              <a:pPr/>
              <a:t>12/8/2008</a:t>
            </a:fld>
            <a:endParaRPr lang="en-ZA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B210C5C-0D7E-425B-956E-64A8D48197A0}" type="slidenum">
              <a:rPr lang="en-ZA" smtClean="0"/>
              <a:pPr/>
              <a:t>‹Nr.›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rechildren.org/" TargetMode="External"/><Relationship Id="rId2" Type="http://schemas.openxmlformats.org/officeDocument/2006/relationships/hyperlink" Target="mailto:firechildren@icon.co.z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14290"/>
            <a:ext cx="4643438" cy="4904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09642" y="2214554"/>
            <a:ext cx="8077200" cy="1673352"/>
          </a:xfrm>
        </p:spPr>
        <p:txBody>
          <a:bodyPr/>
          <a:lstStyle/>
          <a:p>
            <a:r>
              <a:rPr lang="de-DE" b="1" dirty="0" err="1" smtClean="0"/>
              <a:t>Burn</a:t>
            </a:r>
            <a:r>
              <a:rPr lang="de-DE" b="1" dirty="0" smtClean="0"/>
              <a:t> </a:t>
            </a:r>
            <a:r>
              <a:rPr lang="de-DE" b="1" dirty="0" err="1" smtClean="0"/>
              <a:t>injuries</a:t>
            </a:r>
            <a:r>
              <a:rPr lang="de-DE" b="1" dirty="0" smtClean="0"/>
              <a:t> in </a:t>
            </a:r>
            <a:r>
              <a:rPr lang="de-DE" b="1" dirty="0" err="1" smtClean="0"/>
              <a:t>children</a:t>
            </a:r>
            <a:endParaRPr lang="en-ZA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14348" y="3000372"/>
            <a:ext cx="8077200" cy="1499616"/>
          </a:xfrm>
        </p:spPr>
        <p:txBody>
          <a:bodyPr>
            <a:normAutofit/>
          </a:bodyPr>
          <a:lstStyle/>
          <a:p>
            <a:r>
              <a:rPr lang="de-DE" sz="2400" b="1" dirty="0" err="1" smtClean="0"/>
              <a:t>Statistics</a:t>
            </a:r>
            <a:endParaRPr lang="de-DE" sz="2400" b="1" dirty="0"/>
          </a:p>
          <a:p>
            <a:r>
              <a:rPr lang="de-DE" sz="2400" b="1" dirty="0" err="1" smtClean="0"/>
              <a:t>Record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keeping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at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hospitals</a:t>
            </a:r>
            <a:endParaRPr lang="de-DE" sz="2400" b="1" dirty="0" smtClean="0"/>
          </a:p>
          <a:p>
            <a:r>
              <a:rPr lang="de-DE" sz="2400" b="1" dirty="0" smtClean="0"/>
              <a:t>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Figure</a:t>
            </a:r>
            <a:r>
              <a:rPr lang="de-DE" b="1" dirty="0" smtClean="0"/>
              <a:t>: Age </a:t>
            </a:r>
            <a:r>
              <a:rPr lang="de-DE" b="1" dirty="0" err="1" smtClean="0"/>
              <a:t>distribution</a:t>
            </a:r>
            <a:endParaRPr lang="en-ZA" b="1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-1000164" y="1714488"/>
          <a:ext cx="9906000" cy="486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10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err="1" smtClean="0"/>
              <a:t>Figure</a:t>
            </a:r>
            <a:r>
              <a:rPr lang="de-DE" b="1" dirty="0" smtClean="0"/>
              <a:t>: Age </a:t>
            </a:r>
            <a:r>
              <a:rPr lang="de-DE" b="1" dirty="0" err="1" smtClean="0"/>
              <a:t>distribution</a:t>
            </a:r>
            <a:r>
              <a:rPr lang="de-DE" b="1" dirty="0" smtClean="0"/>
              <a:t> </a:t>
            </a:r>
            <a:br>
              <a:rPr lang="de-DE" b="1" dirty="0" smtClean="0"/>
            </a:b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types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burns</a:t>
            </a:r>
            <a:endParaRPr lang="en-ZA" b="1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0" y="1857364"/>
          <a:ext cx="8664575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11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Type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burn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anatomical</a:t>
            </a:r>
            <a:r>
              <a:rPr lang="de-DE" b="1" dirty="0" smtClean="0"/>
              <a:t> </a:t>
            </a:r>
            <a:r>
              <a:rPr lang="de-DE" b="1" dirty="0" err="1" smtClean="0"/>
              <a:t>location</a:t>
            </a:r>
            <a:endParaRPr lang="en-ZA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DE" b="1" dirty="0" smtClean="0"/>
              <a:t>Most </a:t>
            </a:r>
            <a:r>
              <a:rPr lang="de-DE" b="1" dirty="0" err="1" smtClean="0"/>
              <a:t>scalds</a:t>
            </a:r>
            <a:r>
              <a:rPr lang="de-DE" b="1" dirty="0" smtClean="0"/>
              <a:t> (59 %) </a:t>
            </a:r>
            <a:r>
              <a:rPr lang="de-DE" b="1" dirty="0" err="1" smtClean="0"/>
              <a:t>affected</a:t>
            </a:r>
            <a:r>
              <a:rPr lang="de-DE" b="1" dirty="0" smtClean="0"/>
              <a:t> </a:t>
            </a:r>
            <a:r>
              <a:rPr lang="de-DE" b="1" dirty="0" err="1" smtClean="0"/>
              <a:t>one</a:t>
            </a:r>
            <a:r>
              <a:rPr lang="de-DE" b="1" dirty="0" smtClean="0"/>
              <a:t> </a:t>
            </a:r>
            <a:r>
              <a:rPr lang="de-DE" b="1" dirty="0" err="1" smtClean="0"/>
              <a:t>or</a:t>
            </a:r>
            <a:r>
              <a:rPr lang="de-DE" b="1" dirty="0" smtClean="0"/>
              <a:t> </a:t>
            </a:r>
            <a:r>
              <a:rPr lang="de-DE" b="1" dirty="0" err="1" smtClean="0"/>
              <a:t>both</a:t>
            </a:r>
            <a:r>
              <a:rPr lang="de-DE" b="1" dirty="0" smtClean="0"/>
              <a:t> </a:t>
            </a:r>
            <a:r>
              <a:rPr lang="de-DE" b="1" dirty="0" err="1" smtClean="0"/>
              <a:t>forearms</a:t>
            </a:r>
            <a:endParaRPr lang="de-DE" b="1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Most </a:t>
            </a:r>
            <a:r>
              <a:rPr lang="de-DE" b="1" dirty="0" err="1" smtClean="0"/>
              <a:t>flame</a:t>
            </a:r>
            <a:r>
              <a:rPr lang="de-DE" b="1" dirty="0" smtClean="0"/>
              <a:t> </a:t>
            </a:r>
            <a:r>
              <a:rPr lang="de-DE" b="1" dirty="0" err="1" smtClean="0"/>
              <a:t>burns</a:t>
            </a:r>
            <a:r>
              <a:rPr lang="de-DE" b="1" dirty="0"/>
              <a:t> </a:t>
            </a:r>
            <a:r>
              <a:rPr lang="de-DE" b="1" dirty="0" smtClean="0"/>
              <a:t>(66 %) </a:t>
            </a:r>
            <a:r>
              <a:rPr lang="de-DE" b="1" dirty="0" err="1" smtClean="0"/>
              <a:t>affected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legs</a:t>
            </a:r>
            <a:endParaRPr lang="de-DE" b="1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Most </a:t>
            </a:r>
            <a:r>
              <a:rPr lang="de-DE" b="1" dirty="0" err="1" smtClean="0"/>
              <a:t>electric</a:t>
            </a:r>
            <a:r>
              <a:rPr lang="de-DE" b="1" dirty="0" smtClean="0"/>
              <a:t> </a:t>
            </a:r>
            <a:r>
              <a:rPr lang="de-DE" b="1" dirty="0" err="1" smtClean="0"/>
              <a:t>burns</a:t>
            </a:r>
            <a:r>
              <a:rPr lang="de-DE" b="1" dirty="0" smtClean="0"/>
              <a:t>, </a:t>
            </a:r>
            <a:r>
              <a:rPr lang="de-DE" b="1" dirty="0" err="1" smtClean="0"/>
              <a:t>contact</a:t>
            </a:r>
            <a:r>
              <a:rPr lang="de-DE" b="1" dirty="0" smtClean="0"/>
              <a:t> </a:t>
            </a:r>
            <a:r>
              <a:rPr lang="de-DE" b="1" dirty="0" err="1" smtClean="0"/>
              <a:t>burns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blast </a:t>
            </a:r>
            <a:r>
              <a:rPr lang="de-DE" b="1" dirty="0" err="1" smtClean="0"/>
              <a:t>injuries</a:t>
            </a:r>
            <a:r>
              <a:rPr lang="de-DE" b="1" dirty="0" smtClean="0"/>
              <a:t> </a:t>
            </a:r>
            <a:r>
              <a:rPr lang="de-DE" b="1" dirty="0" err="1" smtClean="0"/>
              <a:t>affected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hands</a:t>
            </a:r>
            <a:endParaRPr lang="en-ZA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12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Group 2</a:t>
            </a:r>
            <a:endParaRPr lang="en-ZA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en-US" b="1" dirty="0" smtClean="0"/>
              <a:t>193 patients over 12 months</a:t>
            </a:r>
            <a:endParaRPr lang="en-US" b="1" dirty="0"/>
          </a:p>
          <a:p>
            <a:pPr>
              <a:lnSpc>
                <a:spcPct val="125000"/>
              </a:lnSpc>
            </a:pPr>
            <a:r>
              <a:rPr lang="en-US" b="1" dirty="0" smtClean="0"/>
              <a:t>Fields </a:t>
            </a:r>
            <a:r>
              <a:rPr lang="en-US" b="1" dirty="0" err="1" smtClean="0"/>
              <a:t>analysed</a:t>
            </a:r>
            <a:r>
              <a:rPr lang="en-US" b="1" dirty="0" smtClean="0"/>
              <a:t>:</a:t>
            </a:r>
          </a:p>
          <a:p>
            <a:pPr lvl="1">
              <a:lnSpc>
                <a:spcPct val="125000"/>
              </a:lnSpc>
            </a:pPr>
            <a:r>
              <a:rPr lang="en-US" b="1" dirty="0" smtClean="0"/>
              <a:t>Month </a:t>
            </a:r>
            <a:r>
              <a:rPr lang="en-US" b="1" dirty="0"/>
              <a:t>of </a:t>
            </a:r>
            <a:r>
              <a:rPr lang="en-US" b="1" dirty="0" smtClean="0"/>
              <a:t>injury</a:t>
            </a:r>
          </a:p>
          <a:p>
            <a:pPr lvl="1">
              <a:lnSpc>
                <a:spcPct val="125000"/>
              </a:lnSpc>
            </a:pPr>
            <a:r>
              <a:rPr lang="en-US" b="1" dirty="0" smtClean="0"/>
              <a:t>Age and sex</a:t>
            </a:r>
            <a:endParaRPr lang="en-US" b="1" dirty="0"/>
          </a:p>
          <a:p>
            <a:endParaRPr lang="en-ZA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13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sex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b="1" dirty="0"/>
              <a:t>Mean age: 3 years </a:t>
            </a:r>
            <a:r>
              <a:rPr lang="en-US" b="1" dirty="0" smtClean="0"/>
              <a:t>0 months</a:t>
            </a:r>
          </a:p>
          <a:p>
            <a:pPr lvl="1">
              <a:lnSpc>
                <a:spcPct val="125000"/>
              </a:lnSpc>
            </a:pPr>
            <a:r>
              <a:rPr lang="en-US" b="1" dirty="0" smtClean="0"/>
              <a:t>Range 1 month to 15 years 9 months</a:t>
            </a:r>
            <a:endParaRPr lang="en-US" b="1" dirty="0"/>
          </a:p>
          <a:p>
            <a:pPr>
              <a:lnSpc>
                <a:spcPct val="125000"/>
              </a:lnSpc>
            </a:pPr>
            <a:r>
              <a:rPr lang="en-US" b="1" dirty="0" smtClean="0"/>
              <a:t>Male patients: 62%</a:t>
            </a:r>
          </a:p>
          <a:p>
            <a:pPr>
              <a:lnSpc>
                <a:spcPct val="125000"/>
              </a:lnSpc>
            </a:pPr>
            <a:r>
              <a:rPr lang="en-US" b="1" dirty="0" smtClean="0"/>
              <a:t>Female patients: </a:t>
            </a:r>
            <a:r>
              <a:rPr lang="en-US" b="1" dirty="0" smtClean="0"/>
              <a:t>38%</a:t>
            </a:r>
            <a:endParaRPr lang="en-US" b="1" dirty="0"/>
          </a:p>
          <a:p>
            <a:endParaRPr lang="en-ZA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14</a:t>
            </a:fld>
            <a:endParaRPr lang="en-ZA"/>
          </a:p>
        </p:txBody>
      </p:sp>
      <p:sp>
        <p:nvSpPr>
          <p:cNvPr id="6" name="Geschweifte Klammer rechts 5"/>
          <p:cNvSpPr/>
          <p:nvPr/>
        </p:nvSpPr>
        <p:spPr>
          <a:xfrm>
            <a:off x="4929190" y="3286124"/>
            <a:ext cx="357190" cy="857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Textfeld 6"/>
          <p:cNvSpPr txBox="1"/>
          <p:nvPr/>
        </p:nvSpPr>
        <p:spPr>
          <a:xfrm>
            <a:off x="5500694" y="3500438"/>
            <a:ext cx="2005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Ratio 1.6 : 1</a:t>
            </a:r>
            <a:endParaRPr lang="en-ZA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Monthly</a:t>
            </a:r>
            <a:r>
              <a:rPr lang="de-DE" dirty="0" smtClean="0"/>
              <a:t> </a:t>
            </a:r>
            <a:r>
              <a:rPr lang="de-DE" dirty="0" err="1" smtClean="0"/>
              <a:t>distribution</a:t>
            </a:r>
            <a:endParaRPr lang="en-ZA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0" y="1714488"/>
          <a:ext cx="8877300" cy="4732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15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Record</a:t>
            </a:r>
            <a:r>
              <a:rPr lang="de-DE" dirty="0" smtClean="0"/>
              <a:t> </a:t>
            </a:r>
            <a:r>
              <a:rPr lang="de-DE" dirty="0" err="1" smtClean="0"/>
              <a:t>keeping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Difficulties encountered:</a:t>
            </a:r>
          </a:p>
          <a:p>
            <a:r>
              <a:rPr lang="en-US" b="1" dirty="0" smtClean="0"/>
              <a:t>Missing books/files</a:t>
            </a:r>
          </a:p>
          <a:p>
            <a:r>
              <a:rPr lang="en-US" b="1" dirty="0" smtClean="0"/>
              <a:t>Inconsistent or wrong information</a:t>
            </a:r>
          </a:p>
          <a:p>
            <a:r>
              <a:rPr lang="en-US" b="1" dirty="0" smtClean="0"/>
              <a:t>Lack of detail necessary to draw conclusions</a:t>
            </a:r>
          </a:p>
          <a:p>
            <a:pPr lvl="1"/>
            <a:r>
              <a:rPr lang="en-US" b="1" dirty="0" smtClean="0"/>
              <a:t>E.g. “Injury middle finger” referred to an electrical burn to the right hand middle finger</a:t>
            </a:r>
          </a:p>
          <a:p>
            <a:r>
              <a:rPr lang="en-US" b="1" dirty="0" smtClean="0"/>
              <a:t>Incomplete entries</a:t>
            </a:r>
          </a:p>
          <a:p>
            <a:r>
              <a:rPr lang="en-US" b="1" dirty="0" smtClean="0"/>
              <a:t>Illegible hand-written entries</a:t>
            </a:r>
          </a:p>
          <a:p>
            <a:endParaRPr lang="en-ZA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16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000" dirty="0" smtClean="0"/>
              <a:t>Figure: Missing and available records</a:t>
            </a:r>
            <a:endParaRPr lang="en-ZA" sz="4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17</a:t>
            </a:fld>
            <a:endParaRPr lang="en-ZA"/>
          </a:p>
        </p:txBody>
      </p:sp>
      <p:graphicFrame>
        <p:nvGraphicFramePr>
          <p:cNvPr id="6" name="Diagramm 5"/>
          <p:cNvGraphicFramePr/>
          <p:nvPr/>
        </p:nvGraphicFramePr>
        <p:xfrm>
          <a:off x="714348" y="1571612"/>
          <a:ext cx="757242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Examples of lack of detail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en-ZA" sz="2800" b="1" u="sng" dirty="0" smtClean="0"/>
              <a:t>Out of 193 diagnoses:</a:t>
            </a:r>
          </a:p>
          <a:p>
            <a:pPr>
              <a:spcBef>
                <a:spcPts val="1200"/>
              </a:spcBef>
            </a:pPr>
            <a:r>
              <a:rPr lang="en-ZA" sz="2800" b="1" dirty="0" smtClean="0"/>
              <a:t>110 stated only “burns”, “burns dressing”, “burns revision” or “septic burns”</a:t>
            </a:r>
          </a:p>
          <a:p>
            <a:pPr>
              <a:spcBef>
                <a:spcPts val="1200"/>
              </a:spcBef>
            </a:pPr>
            <a:r>
              <a:rPr lang="en-ZA" sz="2800" b="1" dirty="0" smtClean="0"/>
              <a:t>50 stated the anatomical location of the burn, and 13 of those also gave the depth, mechanism or body surface area</a:t>
            </a:r>
          </a:p>
          <a:p>
            <a:pPr>
              <a:spcBef>
                <a:spcPts val="1200"/>
              </a:spcBef>
            </a:pPr>
            <a:r>
              <a:rPr lang="en-ZA" sz="2800" b="1" dirty="0" smtClean="0"/>
              <a:t>12 stated the type of burn, and only 3 of those also stated the body surface area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18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Examples of incomplete entries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ZA" b="1" u="sng" dirty="0" smtClean="0"/>
              <a:t>Out of 193 entries the following information was omitted:</a:t>
            </a:r>
          </a:p>
          <a:p>
            <a:pPr>
              <a:buNone/>
            </a:pPr>
            <a:endParaRPr lang="en-ZA" b="1" u="sng" dirty="0" smtClean="0"/>
          </a:p>
          <a:p>
            <a:r>
              <a:rPr lang="en-ZA" b="1" dirty="0" smtClean="0"/>
              <a:t>Address (26 times) </a:t>
            </a:r>
          </a:p>
          <a:p>
            <a:r>
              <a:rPr lang="en-ZA" b="1" dirty="0" smtClean="0"/>
              <a:t>Sex (11 times)</a:t>
            </a:r>
          </a:p>
          <a:p>
            <a:r>
              <a:rPr lang="en-ZA" b="1" dirty="0" smtClean="0"/>
              <a:t>Age (6 times)</a:t>
            </a:r>
          </a:p>
          <a:p>
            <a:r>
              <a:rPr lang="en-ZA" b="1" dirty="0" smtClean="0"/>
              <a:t>Hospital registration number (twice)</a:t>
            </a:r>
          </a:p>
          <a:p>
            <a:r>
              <a:rPr lang="en-ZA" b="1" dirty="0" smtClean="0"/>
              <a:t>Name (once)</a:t>
            </a:r>
          </a:p>
          <a:p>
            <a:pPr>
              <a:buNone/>
            </a:pPr>
            <a:endParaRPr lang="en-ZA" b="1" dirty="0" smtClean="0"/>
          </a:p>
          <a:p>
            <a:endParaRPr lang="en-ZA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19</a:t>
            </a:fld>
            <a:endParaRPr lang="en-Z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Aims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r>
              <a:rPr lang="de-DE" dirty="0" smtClean="0"/>
              <a:t> on </a:t>
            </a:r>
            <a:r>
              <a:rPr lang="de-DE" dirty="0" err="1" smtClean="0"/>
              <a:t>burn</a:t>
            </a:r>
            <a:r>
              <a:rPr lang="de-DE" dirty="0" smtClean="0"/>
              <a:t> </a:t>
            </a:r>
            <a:r>
              <a:rPr lang="de-DE" dirty="0" err="1" smtClean="0"/>
              <a:t>epidemiology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determine</a:t>
            </a:r>
            <a:r>
              <a:rPr lang="de-DE" b="1" dirty="0" smtClean="0"/>
              <a:t> </a:t>
            </a:r>
            <a:r>
              <a:rPr lang="de-DE" b="1" dirty="0" err="1" smtClean="0"/>
              <a:t>most</a:t>
            </a:r>
            <a:r>
              <a:rPr lang="de-DE" b="1" dirty="0" smtClean="0"/>
              <a:t> </a:t>
            </a:r>
            <a:r>
              <a:rPr lang="de-DE" b="1" dirty="0" err="1" smtClean="0"/>
              <a:t>common</a:t>
            </a:r>
            <a:r>
              <a:rPr lang="de-DE" b="1" dirty="0" smtClean="0"/>
              <a:t> </a:t>
            </a:r>
            <a:r>
              <a:rPr lang="de-DE" b="1" dirty="0" err="1" smtClean="0"/>
              <a:t>factors</a:t>
            </a:r>
            <a:r>
              <a:rPr lang="de-DE" b="1" dirty="0" smtClean="0"/>
              <a:t> </a:t>
            </a:r>
            <a:r>
              <a:rPr lang="de-DE" b="1" dirty="0" err="1" smtClean="0"/>
              <a:t>involved</a:t>
            </a:r>
            <a:r>
              <a:rPr lang="de-DE" b="1" dirty="0" smtClean="0"/>
              <a:t> in </a:t>
            </a:r>
            <a:r>
              <a:rPr lang="de-DE" b="1" dirty="0" err="1" smtClean="0"/>
              <a:t>childhood</a:t>
            </a:r>
            <a:r>
              <a:rPr lang="de-DE" b="1" dirty="0" smtClean="0"/>
              <a:t> </a:t>
            </a:r>
            <a:r>
              <a:rPr lang="de-DE" b="1" dirty="0" err="1" smtClean="0"/>
              <a:t>burn</a:t>
            </a:r>
            <a:r>
              <a:rPr lang="de-DE" b="1" dirty="0" smtClean="0"/>
              <a:t> </a:t>
            </a:r>
            <a:r>
              <a:rPr lang="de-DE" b="1" dirty="0" err="1" smtClean="0"/>
              <a:t>injuries</a:t>
            </a:r>
            <a:endParaRPr lang="de-DE" b="1" dirty="0" smtClean="0"/>
          </a:p>
          <a:p>
            <a:pPr lvl="1"/>
            <a:r>
              <a:rPr lang="de-DE" b="1" dirty="0" smtClean="0"/>
              <a:t>Age </a:t>
            </a:r>
            <a:r>
              <a:rPr lang="de-DE" b="1" dirty="0" err="1" smtClean="0"/>
              <a:t>group</a:t>
            </a:r>
            <a:endParaRPr lang="de-DE" b="1" dirty="0" smtClean="0"/>
          </a:p>
          <a:p>
            <a:pPr lvl="1"/>
            <a:r>
              <a:rPr lang="de-DE" b="1" dirty="0" err="1" smtClean="0"/>
              <a:t>Mechanism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injury</a:t>
            </a:r>
            <a:endParaRPr lang="de-DE" b="1" dirty="0" smtClean="0"/>
          </a:p>
          <a:p>
            <a:pPr lvl="1"/>
            <a:r>
              <a:rPr lang="de-DE" b="1" dirty="0" err="1" smtClean="0"/>
              <a:t>Season</a:t>
            </a:r>
            <a:endParaRPr lang="de-DE" b="1" dirty="0" smtClean="0"/>
          </a:p>
          <a:p>
            <a:pPr lvl="1"/>
            <a:r>
              <a:rPr lang="de-DE" b="1" dirty="0" err="1" smtClean="0"/>
              <a:t>Social</a:t>
            </a:r>
            <a:r>
              <a:rPr lang="de-DE" b="1" dirty="0" smtClean="0"/>
              <a:t> </a:t>
            </a:r>
            <a:r>
              <a:rPr lang="de-DE" b="1" dirty="0" err="1" smtClean="0"/>
              <a:t>circumstances</a:t>
            </a:r>
            <a:endParaRPr lang="de-DE" b="1" dirty="0" smtClean="0"/>
          </a:p>
          <a:p>
            <a:r>
              <a:rPr lang="de-DE" b="1" dirty="0" err="1" smtClean="0"/>
              <a:t>Thus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develop</a:t>
            </a:r>
            <a:r>
              <a:rPr lang="de-DE" b="1" dirty="0" smtClean="0"/>
              <a:t> </a:t>
            </a:r>
            <a:r>
              <a:rPr lang="de-DE" b="1" dirty="0" err="1" smtClean="0"/>
              <a:t>effective</a:t>
            </a:r>
            <a:r>
              <a:rPr lang="de-DE" b="1" dirty="0" smtClean="0"/>
              <a:t> </a:t>
            </a:r>
            <a:r>
              <a:rPr lang="de-DE" b="1" dirty="0" err="1" smtClean="0"/>
              <a:t>prevention</a:t>
            </a:r>
            <a:r>
              <a:rPr lang="de-DE" b="1" dirty="0" smtClean="0"/>
              <a:t> </a:t>
            </a:r>
            <a:r>
              <a:rPr lang="de-DE" b="1" dirty="0" err="1" smtClean="0"/>
              <a:t>strategies</a:t>
            </a:r>
            <a:endParaRPr lang="de-DE" b="1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Recommendations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Tick-list / questionnaire for burn patients</a:t>
            </a:r>
          </a:p>
          <a:p>
            <a:r>
              <a:rPr lang="en-ZA" b="1" dirty="0" smtClean="0"/>
              <a:t>Simple drawing to indicate location of burn</a:t>
            </a:r>
          </a:p>
          <a:p>
            <a:r>
              <a:rPr lang="en-ZA" b="1" dirty="0" smtClean="0"/>
              <a:t>Records kept in hard copy and </a:t>
            </a:r>
            <a:r>
              <a:rPr lang="en-ZA" b="1" dirty="0" smtClean="0"/>
              <a:t>electronically</a:t>
            </a:r>
            <a:endParaRPr lang="en-ZA" b="1" dirty="0" smtClean="0"/>
          </a:p>
          <a:p>
            <a:r>
              <a:rPr lang="en-ZA" b="1" dirty="0" smtClean="0"/>
              <a:t>Conscientious record-keeping enforced by middle and senior management</a:t>
            </a:r>
          </a:p>
          <a:p>
            <a:endParaRPr lang="en-ZA" b="1" dirty="0" smtClean="0"/>
          </a:p>
          <a:p>
            <a:r>
              <a:rPr lang="en-ZA" b="1" dirty="0" smtClean="0"/>
              <a:t>Detailed</a:t>
            </a:r>
            <a:r>
              <a:rPr lang="en-ZA" b="1" dirty="0" smtClean="0"/>
              <a:t> records </a:t>
            </a:r>
            <a:r>
              <a:rPr lang="en-ZA" b="1" dirty="0" smtClean="0"/>
              <a:t>are important, not only for research</a:t>
            </a:r>
            <a:endParaRPr lang="en-ZA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20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Future Hospital Information System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Rolled out across Gauteng Province</a:t>
            </a:r>
          </a:p>
          <a:p>
            <a:r>
              <a:rPr lang="en-ZA" b="1" dirty="0" smtClean="0"/>
              <a:t>Electronic records</a:t>
            </a:r>
          </a:p>
          <a:p>
            <a:pPr lvl="1"/>
            <a:r>
              <a:rPr lang="en-ZA" b="1" dirty="0" smtClean="0"/>
              <a:t>Details of every visit to hospital/clinic stored</a:t>
            </a:r>
          </a:p>
          <a:p>
            <a:r>
              <a:rPr lang="en-ZA" b="1" dirty="0" smtClean="0"/>
              <a:t>Accessible from all clinics and hospitals of the province</a:t>
            </a:r>
          </a:p>
          <a:p>
            <a:r>
              <a:rPr lang="en-ZA" b="1" dirty="0" smtClean="0"/>
              <a:t>Fully implemented across province over next three years</a:t>
            </a:r>
          </a:p>
          <a:p>
            <a:endParaRPr lang="en-ZA" b="1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21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Contact information</a:t>
            </a:r>
            <a:endParaRPr lang="en-ZA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ZA" dirty="0" smtClean="0"/>
          </a:p>
          <a:p>
            <a:pPr>
              <a:buNone/>
            </a:pPr>
            <a:r>
              <a:rPr lang="en-ZA" dirty="0" smtClean="0"/>
              <a:t>Email: </a:t>
            </a:r>
            <a:r>
              <a:rPr lang="en-ZA" dirty="0" smtClean="0">
                <a:hlinkClick r:id="rId2"/>
              </a:rPr>
              <a:t>firechildren@icon.co.za</a:t>
            </a: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r>
              <a:rPr lang="en-ZA" dirty="0" smtClean="0"/>
              <a:t>Website: </a:t>
            </a:r>
            <a:r>
              <a:rPr lang="en-ZA" dirty="0" smtClean="0">
                <a:hlinkClick r:id="rId3"/>
              </a:rPr>
              <a:t>www.firechildren.org</a:t>
            </a:r>
            <a:endParaRPr lang="en-ZA" dirty="0" smtClean="0"/>
          </a:p>
          <a:p>
            <a:pPr>
              <a:buNone/>
            </a:pPr>
            <a:endParaRPr lang="en-ZA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22</a:t>
            </a:fld>
            <a:endParaRPr lang="en-Z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Research </a:t>
            </a:r>
            <a:r>
              <a:rPr lang="de-DE" b="1" dirty="0" err="1" smtClean="0"/>
              <a:t>at</a:t>
            </a:r>
            <a:r>
              <a:rPr lang="de-DE" b="1" dirty="0" smtClean="0"/>
              <a:t> Johannesburg Academic Hospital – </a:t>
            </a:r>
            <a:r>
              <a:rPr lang="de-DE" b="1" dirty="0" err="1" smtClean="0"/>
              <a:t>Overview</a:t>
            </a:r>
            <a:r>
              <a:rPr lang="de-DE" b="1" dirty="0" smtClean="0"/>
              <a:t> </a:t>
            </a:r>
            <a:endParaRPr lang="en-ZA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 err="1" smtClean="0"/>
              <a:t>Paediatric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patient</a:t>
            </a:r>
            <a:r>
              <a:rPr lang="de-DE" sz="2800" b="1" dirty="0" err="1"/>
              <a:t>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age</a:t>
            </a:r>
            <a:r>
              <a:rPr lang="de-DE" sz="2800" b="1" dirty="0" smtClean="0"/>
              <a:t> 0 </a:t>
            </a:r>
            <a:r>
              <a:rPr lang="de-DE" sz="2800" b="1" dirty="0" err="1" smtClean="0"/>
              <a:t>to</a:t>
            </a:r>
            <a:r>
              <a:rPr lang="de-DE" sz="2800" b="1" dirty="0" smtClean="0"/>
              <a:t> 16 </a:t>
            </a:r>
            <a:r>
              <a:rPr lang="de-DE" sz="2800" b="1" dirty="0" err="1" smtClean="0"/>
              <a:t>years</a:t>
            </a:r>
            <a:endParaRPr lang="de-DE" sz="2800" b="1" dirty="0" smtClean="0"/>
          </a:p>
          <a:p>
            <a:pPr>
              <a:spcAft>
                <a:spcPts val="1200"/>
              </a:spcAft>
            </a:pPr>
            <a:r>
              <a:rPr lang="de-DE" sz="2800" b="1" dirty="0" err="1" smtClean="0"/>
              <a:t>Patients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admitted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for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fresh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burns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as</a:t>
            </a:r>
            <a:r>
              <a:rPr lang="de-DE" sz="2800" b="1" dirty="0" smtClean="0"/>
              <a:t> well </a:t>
            </a:r>
            <a:r>
              <a:rPr lang="de-DE" sz="2800" b="1" dirty="0" err="1" smtClean="0"/>
              <a:t>as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old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burns</a:t>
            </a:r>
            <a:r>
              <a:rPr lang="de-DE" sz="2800" b="1" dirty="0" smtClean="0"/>
              <a:t> (</a:t>
            </a:r>
            <a:r>
              <a:rPr lang="de-DE" sz="2800" b="1" dirty="0" err="1" smtClean="0">
                <a:sym typeface="Wingdings" pitchFamily="2" charset="2"/>
              </a:rPr>
              <a:t>reconstructive</a:t>
            </a:r>
            <a:r>
              <a:rPr lang="de-DE" sz="2800" b="1" dirty="0" smtClean="0">
                <a:sym typeface="Wingdings" pitchFamily="2" charset="2"/>
              </a:rPr>
              <a:t> </a:t>
            </a:r>
            <a:r>
              <a:rPr lang="de-DE" sz="2800" b="1" dirty="0" err="1" smtClean="0">
                <a:sym typeface="Wingdings" pitchFamily="2" charset="2"/>
              </a:rPr>
              <a:t>surgery</a:t>
            </a:r>
            <a:r>
              <a:rPr lang="de-DE" sz="2800" b="1" dirty="0" smtClean="0">
                <a:sym typeface="Wingdings" pitchFamily="2" charset="2"/>
              </a:rPr>
              <a:t>)</a:t>
            </a:r>
            <a:r>
              <a:rPr lang="de-DE" sz="2800" b="1" dirty="0" smtClean="0"/>
              <a:t> 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/>
              <a:t>Records </a:t>
            </a:r>
            <a:r>
              <a:rPr lang="de-DE" sz="2800" b="1" dirty="0" err="1" smtClean="0"/>
              <a:t>obtained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from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casualty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department</a:t>
            </a:r>
            <a:r>
              <a:rPr lang="de-DE" sz="2800" b="1" dirty="0" smtClean="0"/>
              <a:t> </a:t>
            </a:r>
            <a:r>
              <a:rPr lang="en-ZA" sz="2800" b="1" dirty="0" smtClean="0"/>
              <a:t>, surgical and orthopaedic wards</a:t>
            </a:r>
          </a:p>
          <a:p>
            <a:pPr>
              <a:spcAft>
                <a:spcPts val="1200"/>
              </a:spcAft>
            </a:pPr>
            <a:r>
              <a:rPr lang="de-DE" sz="2800" b="1" dirty="0" err="1" smtClean="0"/>
              <a:t>Divided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into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two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groups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according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to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available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data</a:t>
            </a:r>
            <a:r>
              <a:rPr lang="de-DE" sz="2800" b="1" dirty="0" smtClean="0"/>
              <a:t>: </a:t>
            </a:r>
            <a:r>
              <a:rPr lang="de-DE" sz="2800" b="1" dirty="0" smtClean="0">
                <a:solidFill>
                  <a:schemeClr val="tx2">
                    <a:lumMod val="50000"/>
                  </a:schemeClr>
                </a:solidFill>
              </a:rPr>
              <a:t>Jan – Aug 2002 </a:t>
            </a:r>
            <a:r>
              <a:rPr lang="de-DE" sz="2800" b="1" dirty="0" err="1" smtClean="0"/>
              <a:t>and</a:t>
            </a:r>
            <a:r>
              <a:rPr lang="de-DE" sz="2800" b="1" dirty="0" smtClean="0">
                <a:solidFill>
                  <a:schemeClr val="tx2">
                    <a:lumMod val="50000"/>
                  </a:schemeClr>
                </a:solidFill>
              </a:rPr>
              <a:t> Jan – </a:t>
            </a:r>
            <a:r>
              <a:rPr lang="de-DE" sz="2800" b="1" dirty="0" err="1" smtClean="0">
                <a:solidFill>
                  <a:schemeClr val="tx2">
                    <a:lumMod val="50000"/>
                  </a:schemeClr>
                </a:solidFill>
              </a:rPr>
              <a:t>Dec</a:t>
            </a:r>
            <a:r>
              <a:rPr lang="de-DE" sz="2800" b="1" dirty="0" smtClean="0">
                <a:solidFill>
                  <a:schemeClr val="tx2">
                    <a:lumMod val="50000"/>
                  </a:schemeClr>
                </a:solidFill>
              </a:rPr>
              <a:t> 2003</a:t>
            </a:r>
            <a:endParaRPr lang="en-ZA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de-DE" sz="2800" b="1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Group 1</a:t>
            </a:r>
            <a:endParaRPr lang="en-ZA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300" b="1" dirty="0" smtClean="0"/>
              <a:t>71 patients over 8 months</a:t>
            </a:r>
          </a:p>
          <a:p>
            <a:r>
              <a:rPr lang="en-US" sz="3300" b="1" dirty="0" smtClean="0"/>
              <a:t>Fields </a:t>
            </a:r>
            <a:r>
              <a:rPr lang="en-US" sz="3300" b="1" dirty="0" err="1" smtClean="0"/>
              <a:t>analysed</a:t>
            </a:r>
            <a:r>
              <a:rPr lang="en-US" sz="3300" b="1" dirty="0" smtClean="0"/>
              <a:t>: </a:t>
            </a:r>
          </a:p>
          <a:p>
            <a:pPr lvl="1"/>
            <a:r>
              <a:rPr lang="en-US" b="1" dirty="0"/>
              <a:t>age, sex</a:t>
            </a:r>
          </a:p>
          <a:p>
            <a:pPr lvl="1"/>
            <a:r>
              <a:rPr lang="en-US" b="1" dirty="0"/>
              <a:t>type and location of burn</a:t>
            </a:r>
          </a:p>
          <a:p>
            <a:pPr lvl="1"/>
            <a:r>
              <a:rPr lang="en-US" b="1" dirty="0"/>
              <a:t>percentage of body surface affected</a:t>
            </a:r>
          </a:p>
          <a:p>
            <a:pPr lvl="1"/>
            <a:r>
              <a:rPr lang="en-US" b="1" dirty="0"/>
              <a:t>depth of burn</a:t>
            </a:r>
          </a:p>
          <a:p>
            <a:endParaRPr lang="en-ZA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Age, sex and body surface area</a:t>
            </a:r>
            <a:endParaRPr lang="en-ZA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Mean age: 3 years 9 </a:t>
            </a:r>
            <a:r>
              <a:rPr lang="en-US" b="1" dirty="0" smtClean="0"/>
              <a:t>months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 smtClean="0"/>
              <a:t>Male patients: </a:t>
            </a:r>
            <a:r>
              <a:rPr lang="en-US" b="1" dirty="0"/>
              <a:t>59</a:t>
            </a:r>
            <a:r>
              <a:rPr lang="en-US" b="1" dirty="0" smtClean="0"/>
              <a:t>%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Female patients: </a:t>
            </a:r>
            <a:r>
              <a:rPr lang="en-US" b="1" dirty="0"/>
              <a:t>41</a:t>
            </a:r>
            <a:r>
              <a:rPr lang="en-US" b="1" dirty="0" smtClean="0"/>
              <a:t>%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Mean percentage of body </a:t>
            </a:r>
            <a:r>
              <a:rPr lang="en-US" b="1" dirty="0" smtClean="0"/>
              <a:t>surface area burned: </a:t>
            </a:r>
            <a:r>
              <a:rPr lang="en-US" b="1" dirty="0"/>
              <a:t>9.96</a:t>
            </a:r>
            <a:r>
              <a:rPr lang="en-US" b="1" dirty="0" smtClean="0"/>
              <a:t>%</a:t>
            </a:r>
            <a:endParaRPr lang="en-US" b="1" dirty="0"/>
          </a:p>
          <a:p>
            <a:pPr>
              <a:buNone/>
            </a:pPr>
            <a:endParaRPr lang="en-ZA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5</a:t>
            </a:fld>
            <a:endParaRPr lang="en-ZA"/>
          </a:p>
        </p:txBody>
      </p:sp>
      <p:sp>
        <p:nvSpPr>
          <p:cNvPr id="6" name="Textfeld 5"/>
          <p:cNvSpPr txBox="1"/>
          <p:nvPr/>
        </p:nvSpPr>
        <p:spPr>
          <a:xfrm>
            <a:off x="5500694" y="3071810"/>
            <a:ext cx="1997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b="1" dirty="0" smtClean="0"/>
              <a:t>Ratio 1.4 : 1</a:t>
            </a:r>
            <a:endParaRPr lang="en-ZA" sz="2800" b="1" dirty="0"/>
          </a:p>
        </p:txBody>
      </p:sp>
      <p:sp>
        <p:nvSpPr>
          <p:cNvPr id="7" name="Geschweifte Klammer rechts 6"/>
          <p:cNvSpPr/>
          <p:nvPr/>
        </p:nvSpPr>
        <p:spPr>
          <a:xfrm>
            <a:off x="5072066" y="2786058"/>
            <a:ext cx="142876" cy="11430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Figure</a:t>
            </a:r>
            <a:r>
              <a:rPr lang="de-DE" b="1" dirty="0" smtClean="0"/>
              <a:t>: </a:t>
            </a:r>
            <a:r>
              <a:rPr lang="de-DE" b="1" dirty="0" err="1" smtClean="0"/>
              <a:t>Types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injuries</a:t>
            </a:r>
            <a:endParaRPr lang="en-ZA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6</a:t>
            </a:fld>
            <a:endParaRPr lang="en-ZA"/>
          </a:p>
        </p:txBody>
      </p:sp>
      <p:graphicFrame>
        <p:nvGraphicFramePr>
          <p:cNvPr id="6" name="Diagramm 5"/>
          <p:cNvGraphicFramePr/>
          <p:nvPr/>
        </p:nvGraphicFramePr>
        <p:xfrm>
          <a:off x="-142908" y="1785926"/>
          <a:ext cx="85725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Age </a:t>
            </a:r>
            <a:r>
              <a:rPr lang="de-DE" b="1" dirty="0" err="1" smtClean="0"/>
              <a:t>groups</a:t>
            </a:r>
            <a:endParaRPr lang="en-ZA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Group 1 (0-11 months): 15 (23.4%)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10 scalds, 2 flame, 1 electric, 1 contact, 0 blasts 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Group 2 (1 – 3 years): 30 (46.9%)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25 scalds, 2 flame, 1 electric, 1 contact, 0 blasts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Group 3 (4 – 6 years): 5 (7.8%)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1 scald, 3 flame, 0 electric, 0 contact, 0 blasts</a:t>
            </a:r>
          </a:p>
          <a:p>
            <a:endParaRPr lang="en-ZA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Figure: Age groups and types of injuries</a:t>
            </a:r>
            <a:endParaRPr lang="en-ZA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8</a:t>
            </a:fld>
            <a:endParaRPr lang="en-ZA"/>
          </a:p>
        </p:txBody>
      </p:sp>
      <p:graphicFrame>
        <p:nvGraphicFramePr>
          <p:cNvPr id="6" name="Diagramm 5"/>
          <p:cNvGraphicFramePr/>
          <p:nvPr/>
        </p:nvGraphicFramePr>
        <p:xfrm>
          <a:off x="285720" y="2500306"/>
          <a:ext cx="4071966" cy="3054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m 6"/>
          <p:cNvGraphicFramePr/>
          <p:nvPr/>
        </p:nvGraphicFramePr>
        <p:xfrm>
          <a:off x="4786314" y="2500306"/>
          <a:ext cx="4071966" cy="3157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Age </a:t>
            </a:r>
            <a:r>
              <a:rPr lang="de-DE" b="1" dirty="0" err="1" smtClean="0"/>
              <a:t>groups</a:t>
            </a:r>
            <a:endParaRPr lang="en-ZA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Group 4 (7 – 9 years): 7 (10.9%)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2 scalds, 1 flame, 1 electric, 0 contact, 1 blast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Group 5 (10 – 12 years): 4 (6.5%)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0 scalds, 1 flame, 1 electric, 0 contact, 2 blasts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Group 6 (13 – 16 years): 3 (4.7%)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0 scalds, 1 flame, 1 electric, 0 contact, 1 blast</a:t>
            </a:r>
          </a:p>
          <a:p>
            <a:pPr>
              <a:buNone/>
            </a:pPr>
            <a:endParaRPr lang="en-ZA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© 2008 Marietta Neumann / Children of Fire</a:t>
            </a:r>
            <a:endParaRPr lang="en-ZA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0C5C-0D7E-425B-956E-64A8D48197A0}" type="slidenum">
              <a:rPr lang="en-ZA" smtClean="0"/>
              <a:pPr/>
              <a:t>9</a:t>
            </a:fld>
            <a:endParaRPr lang="en-Z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872</Words>
  <Application>Microsoft Office PowerPoint</Application>
  <PresentationFormat>Bildschirmpräsentation (4:3)</PresentationFormat>
  <Paragraphs>155</Paragraphs>
  <Slides>22</Slides>
  <Notes>1</Notes>
  <HiddenSlides>4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Modul</vt:lpstr>
      <vt:lpstr>Burn injuries in children</vt:lpstr>
      <vt:lpstr>Aims of research on burn epidemiology</vt:lpstr>
      <vt:lpstr>Research at Johannesburg Academic Hospital – Overview </vt:lpstr>
      <vt:lpstr>Group 1</vt:lpstr>
      <vt:lpstr>Age, sex and body surface area</vt:lpstr>
      <vt:lpstr>Figure: Types of injuries</vt:lpstr>
      <vt:lpstr>Age groups</vt:lpstr>
      <vt:lpstr>Figure: Age groups and types of injuries</vt:lpstr>
      <vt:lpstr>Age groups</vt:lpstr>
      <vt:lpstr>Figure: Age distribution</vt:lpstr>
      <vt:lpstr>Figure: Age distribution  and types of burns</vt:lpstr>
      <vt:lpstr>Type of burn and anatomical location</vt:lpstr>
      <vt:lpstr>Group 2</vt:lpstr>
      <vt:lpstr>Age and sex</vt:lpstr>
      <vt:lpstr>Monthly distribution</vt:lpstr>
      <vt:lpstr>Record keeping</vt:lpstr>
      <vt:lpstr>Figure: Missing and available records</vt:lpstr>
      <vt:lpstr>Examples of lack of detail</vt:lpstr>
      <vt:lpstr>Examples of incomplete entries</vt:lpstr>
      <vt:lpstr>Recommendations</vt:lpstr>
      <vt:lpstr>Future Hospital Information System</vt:lpstr>
      <vt:lpstr>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Burn injuries in children</dc:title>
  <dc:creator>Windows-Benutzer</dc:creator>
  <cp:lastModifiedBy>Windows-Benutzer</cp:lastModifiedBy>
  <cp:revision>97</cp:revision>
  <dcterms:created xsi:type="dcterms:W3CDTF">2008-08-17T19:16:15Z</dcterms:created>
  <dcterms:modified xsi:type="dcterms:W3CDTF">2008-12-08T22:08:24Z</dcterms:modified>
</cp:coreProperties>
</file>